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lvl="0">
      <a:defRPr lang="en-US"/>
    </a:defPPr>
    <a:lvl1pPr marL="0" lvl="0" algn="l" defTabSz="457200" rtl="0" eaLnBrk="1" latinLnBrk="0" hangingPunct="1">
      <a:defRPr sz="1800" kern="1200">
        <a:solidFill>
          <a:schemeClr val="tx1"/>
        </a:solidFill>
        <a:latin typeface="+mn-lt"/>
        <a:ea typeface="+mn-ea"/>
        <a:cs typeface="+mn-cs"/>
      </a:defRPr>
    </a:lvl1pPr>
    <a:lvl2pPr marL="457200" lvl="1" algn="l" defTabSz="457200" rtl="0" eaLnBrk="1" latinLnBrk="0" hangingPunct="1">
      <a:defRPr sz="1800" kern="1200">
        <a:solidFill>
          <a:schemeClr val="tx1"/>
        </a:solidFill>
        <a:latin typeface="+mn-lt"/>
        <a:ea typeface="+mn-ea"/>
        <a:cs typeface="+mn-cs"/>
      </a:defRPr>
    </a:lvl2pPr>
    <a:lvl3pPr marL="914400" lvl="2" algn="l" defTabSz="457200" rtl="0" eaLnBrk="1" latinLnBrk="0" hangingPunct="1">
      <a:defRPr sz="1800" kern="1200">
        <a:solidFill>
          <a:schemeClr val="tx1"/>
        </a:solidFill>
        <a:latin typeface="+mn-lt"/>
        <a:ea typeface="+mn-ea"/>
        <a:cs typeface="+mn-cs"/>
      </a:defRPr>
    </a:lvl3pPr>
    <a:lvl4pPr marL="1371600" lvl="3" algn="l" defTabSz="457200" rtl="0" eaLnBrk="1" latinLnBrk="0" hangingPunct="1">
      <a:defRPr sz="1800" kern="1200">
        <a:solidFill>
          <a:schemeClr val="tx1"/>
        </a:solidFill>
        <a:latin typeface="+mn-lt"/>
        <a:ea typeface="+mn-ea"/>
        <a:cs typeface="+mn-cs"/>
      </a:defRPr>
    </a:lvl4pPr>
    <a:lvl5pPr marL="1828800" lvl="4" algn="l" defTabSz="457200" rtl="0" eaLnBrk="1" latinLnBrk="0" hangingPunct="1">
      <a:defRPr sz="1800" kern="1200">
        <a:solidFill>
          <a:schemeClr val="tx1"/>
        </a:solidFill>
        <a:latin typeface="+mn-lt"/>
        <a:ea typeface="+mn-ea"/>
        <a:cs typeface="+mn-cs"/>
      </a:defRPr>
    </a:lvl5pPr>
    <a:lvl6pPr marL="2286000" lvl="5" algn="l" defTabSz="457200" rtl="0" eaLnBrk="1" latinLnBrk="0" hangingPunct="1">
      <a:defRPr sz="1800" kern="1200">
        <a:solidFill>
          <a:schemeClr val="tx1"/>
        </a:solidFill>
        <a:latin typeface="+mn-lt"/>
        <a:ea typeface="+mn-ea"/>
        <a:cs typeface="+mn-cs"/>
      </a:defRPr>
    </a:lvl6pPr>
    <a:lvl7pPr marL="2743200" lvl="6" algn="l" defTabSz="457200" rtl="0" eaLnBrk="1" latinLnBrk="0" hangingPunct="1">
      <a:defRPr sz="1800" kern="1200">
        <a:solidFill>
          <a:schemeClr val="tx1"/>
        </a:solidFill>
        <a:latin typeface="+mn-lt"/>
        <a:ea typeface="+mn-ea"/>
        <a:cs typeface="+mn-cs"/>
      </a:defRPr>
    </a:lvl7pPr>
    <a:lvl8pPr marL="3200400" lvl="7" algn="l" defTabSz="457200" rtl="0" eaLnBrk="1" latinLnBrk="0" hangingPunct="1">
      <a:defRPr sz="1800" kern="1200">
        <a:solidFill>
          <a:schemeClr val="tx1"/>
        </a:solidFill>
        <a:latin typeface="+mn-lt"/>
        <a:ea typeface="+mn-ea"/>
        <a:cs typeface="+mn-cs"/>
      </a:defRPr>
    </a:lvl8pPr>
    <a:lvl9pPr marL="3657600" lvl="8"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2F3E8B1C-86EF-43CF-8304-249481088644}" type="datetimeFigureOut">
              <a:rPr lang="en-US" smtClean="0"/>
              <a:pPr/>
              <a:t>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DB2ADC-AF19-4574-8C10-79B5B04FCA27}" type="slidenum">
              <a:rPr lang="en-US" smtClean="0"/>
              <a:pPr/>
              <a:t>‹#›</a:t>
            </a:fld>
            <a:endParaRPr lang="en-US" dirty="0"/>
          </a:p>
        </p:txBody>
      </p:sp>
    </p:spTree>
    <p:extLst>
      <p:ext uri="{BB962C8B-B14F-4D97-AF65-F5344CB8AC3E}">
        <p14:creationId xmlns:p14="http://schemas.microsoft.com/office/powerpoint/2010/main" val="612805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2F3E8B1C-86EF-43CF-8304-249481088644}" type="datetimeFigureOut">
              <a:rPr lang="en-US" smtClean="0"/>
              <a:pPr/>
              <a:t>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DB2ADC-AF19-4574-8C10-79B5B04FCA27}" type="slidenum">
              <a:rPr lang="en-US" smtClean="0"/>
              <a:pPr/>
              <a:t>‹#›</a:t>
            </a:fld>
            <a:endParaRPr lang="en-US" dirty="0"/>
          </a:p>
        </p:txBody>
      </p:sp>
    </p:spTree>
    <p:extLst>
      <p:ext uri="{BB962C8B-B14F-4D97-AF65-F5344CB8AC3E}">
        <p14:creationId xmlns:p14="http://schemas.microsoft.com/office/powerpoint/2010/main" val="1652569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2F3E8B1C-86EF-43CF-8304-249481088644}" type="datetimeFigureOut">
              <a:rPr lang="en-US" smtClean="0"/>
              <a:pPr/>
              <a:t>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DB2ADC-AF19-4574-8C10-79B5B04FCA27}"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89398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2F3E8B1C-86EF-43CF-8304-249481088644}" type="datetimeFigureOut">
              <a:rPr lang="en-US" smtClean="0"/>
              <a:pPr/>
              <a:t>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DB2ADC-AF19-4574-8C10-79B5B04FCA27}" type="slidenum">
              <a:rPr lang="en-US" smtClean="0"/>
              <a:pPr/>
              <a:t>‹#›</a:t>
            </a:fld>
            <a:endParaRPr lang="en-US" dirty="0"/>
          </a:p>
        </p:txBody>
      </p:sp>
    </p:spTree>
    <p:extLst>
      <p:ext uri="{BB962C8B-B14F-4D97-AF65-F5344CB8AC3E}">
        <p14:creationId xmlns:p14="http://schemas.microsoft.com/office/powerpoint/2010/main" val="3429084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2F3E8B1C-86EF-43CF-8304-249481088644}" type="datetimeFigureOut">
              <a:rPr lang="en-US" smtClean="0"/>
              <a:pPr/>
              <a:t>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DB2ADC-AF19-4574-8C10-79B5B04FCA27}"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67054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2F3E8B1C-86EF-43CF-8304-249481088644}" type="datetimeFigureOut">
              <a:rPr lang="en-US" smtClean="0"/>
              <a:pPr/>
              <a:t>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DB2ADC-AF19-4574-8C10-79B5B04FCA27}" type="slidenum">
              <a:rPr lang="en-US" smtClean="0"/>
              <a:pPr/>
              <a:t>‹#›</a:t>
            </a:fld>
            <a:endParaRPr lang="en-US" dirty="0"/>
          </a:p>
        </p:txBody>
      </p:sp>
    </p:spTree>
    <p:extLst>
      <p:ext uri="{BB962C8B-B14F-4D97-AF65-F5344CB8AC3E}">
        <p14:creationId xmlns:p14="http://schemas.microsoft.com/office/powerpoint/2010/main" val="4100868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F3E8B1C-86EF-43CF-8304-249481088644}" type="datetimeFigureOut">
              <a:rPr lang="en-US" smtClean="0"/>
              <a:pPr/>
              <a:t>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DB2ADC-AF19-4574-8C10-79B5B04FCA27}" type="slidenum">
              <a:rPr lang="en-US" smtClean="0"/>
              <a:pPr/>
              <a:t>‹#›</a:t>
            </a:fld>
            <a:endParaRPr lang="en-US" dirty="0"/>
          </a:p>
        </p:txBody>
      </p:sp>
    </p:spTree>
    <p:extLst>
      <p:ext uri="{BB962C8B-B14F-4D97-AF65-F5344CB8AC3E}">
        <p14:creationId xmlns:p14="http://schemas.microsoft.com/office/powerpoint/2010/main" val="7749836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F3E8B1C-86EF-43CF-8304-249481088644}" type="datetimeFigureOut">
              <a:rPr lang="en-US" smtClean="0"/>
              <a:pPr/>
              <a:t>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DB2ADC-AF19-4574-8C10-79B5B04FCA27}" type="slidenum">
              <a:rPr lang="en-US" smtClean="0"/>
              <a:pPr/>
              <a:t>‹#›</a:t>
            </a:fld>
            <a:endParaRPr lang="en-US" dirty="0"/>
          </a:p>
        </p:txBody>
      </p:sp>
    </p:spTree>
    <p:extLst>
      <p:ext uri="{BB962C8B-B14F-4D97-AF65-F5344CB8AC3E}">
        <p14:creationId xmlns:p14="http://schemas.microsoft.com/office/powerpoint/2010/main" val="3421768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F3E8B1C-86EF-43CF-8304-249481088644}" type="datetimeFigureOut">
              <a:rPr lang="en-US" smtClean="0"/>
              <a:pPr/>
              <a:t>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DB2ADC-AF19-4574-8C10-79B5B04FCA27}" type="slidenum">
              <a:rPr lang="en-US" smtClean="0"/>
              <a:pPr/>
              <a:t>‹#›</a:t>
            </a:fld>
            <a:endParaRPr lang="en-US" dirty="0"/>
          </a:p>
        </p:txBody>
      </p:sp>
    </p:spTree>
    <p:extLst>
      <p:ext uri="{BB962C8B-B14F-4D97-AF65-F5344CB8AC3E}">
        <p14:creationId xmlns:p14="http://schemas.microsoft.com/office/powerpoint/2010/main" val="2459848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2F3E8B1C-86EF-43CF-8304-249481088644}" type="datetimeFigureOut">
              <a:rPr lang="en-US" smtClean="0"/>
              <a:pPr/>
              <a:t>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DB2ADC-AF19-4574-8C10-79B5B04FCA27}" type="slidenum">
              <a:rPr lang="en-US" smtClean="0"/>
              <a:pPr/>
              <a:t>‹#›</a:t>
            </a:fld>
            <a:endParaRPr lang="en-US" dirty="0"/>
          </a:p>
        </p:txBody>
      </p:sp>
    </p:spTree>
    <p:extLst>
      <p:ext uri="{BB962C8B-B14F-4D97-AF65-F5344CB8AC3E}">
        <p14:creationId xmlns:p14="http://schemas.microsoft.com/office/powerpoint/2010/main" val="397732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F3E8B1C-86EF-43CF-8304-249481088644}" type="datetimeFigureOut">
              <a:rPr lang="en-US" smtClean="0"/>
              <a:pPr/>
              <a:t>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DB2ADC-AF19-4574-8C10-79B5B04FCA27}" type="slidenum">
              <a:rPr lang="en-US" smtClean="0"/>
              <a:pPr/>
              <a:t>‹#›</a:t>
            </a:fld>
            <a:endParaRPr lang="en-US" dirty="0"/>
          </a:p>
        </p:txBody>
      </p:sp>
    </p:spTree>
    <p:extLst>
      <p:ext uri="{BB962C8B-B14F-4D97-AF65-F5344CB8AC3E}">
        <p14:creationId xmlns:p14="http://schemas.microsoft.com/office/powerpoint/2010/main" val="1056938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F3E8B1C-86EF-43CF-8304-249481088644}" type="datetimeFigureOut">
              <a:rPr lang="en-US" smtClean="0"/>
              <a:pPr/>
              <a:t>1/23/2021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3DB2ADC-AF19-4574-8C10-79B5B04FCA27}" type="slidenum">
              <a:rPr lang="en-US" smtClean="0"/>
              <a:pPr/>
              <a:t>‹#›</a:t>
            </a:fld>
            <a:endParaRPr lang="en-US" dirty="0"/>
          </a:p>
        </p:txBody>
      </p:sp>
    </p:spTree>
    <p:extLst>
      <p:ext uri="{BB962C8B-B14F-4D97-AF65-F5344CB8AC3E}">
        <p14:creationId xmlns:p14="http://schemas.microsoft.com/office/powerpoint/2010/main" val="1011485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2F3E8B1C-86EF-43CF-8304-249481088644}" type="datetimeFigureOut">
              <a:rPr lang="en-US" smtClean="0"/>
              <a:pPr/>
              <a:t>1/23/2021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DB2ADC-AF19-4574-8C10-79B5B04FCA27}" type="slidenum">
              <a:rPr lang="en-US" smtClean="0"/>
              <a:pPr/>
              <a:t>‹#›</a:t>
            </a:fld>
            <a:endParaRPr lang="en-US" dirty="0"/>
          </a:p>
        </p:txBody>
      </p:sp>
    </p:spTree>
    <p:extLst>
      <p:ext uri="{BB962C8B-B14F-4D97-AF65-F5344CB8AC3E}">
        <p14:creationId xmlns:p14="http://schemas.microsoft.com/office/powerpoint/2010/main" val="46014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E8B1C-86EF-43CF-8304-249481088644}" type="datetimeFigureOut">
              <a:rPr lang="en-US" smtClean="0"/>
              <a:pPr/>
              <a:t>1/23/2021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3DB2ADC-AF19-4574-8C10-79B5B04FCA27}" type="slidenum">
              <a:rPr lang="en-US" smtClean="0"/>
              <a:pPr/>
              <a:t>‹#›</a:t>
            </a:fld>
            <a:endParaRPr lang="en-US" dirty="0"/>
          </a:p>
        </p:txBody>
      </p:sp>
    </p:spTree>
    <p:extLst>
      <p:ext uri="{BB962C8B-B14F-4D97-AF65-F5344CB8AC3E}">
        <p14:creationId xmlns:p14="http://schemas.microsoft.com/office/powerpoint/2010/main" val="30776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F3E8B1C-86EF-43CF-8304-249481088644}" type="datetimeFigureOut">
              <a:rPr lang="en-US" smtClean="0"/>
              <a:pPr/>
              <a:t>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DB2ADC-AF19-4574-8C10-79B5B04FCA27}" type="slidenum">
              <a:rPr lang="en-US" smtClean="0"/>
              <a:pPr/>
              <a:t>‹#›</a:t>
            </a:fld>
            <a:endParaRPr lang="en-US" dirty="0"/>
          </a:p>
        </p:txBody>
      </p:sp>
    </p:spTree>
    <p:extLst>
      <p:ext uri="{BB962C8B-B14F-4D97-AF65-F5344CB8AC3E}">
        <p14:creationId xmlns:p14="http://schemas.microsoft.com/office/powerpoint/2010/main" val="3949206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2F3E8B1C-86EF-43CF-8304-249481088644}" type="datetimeFigureOut">
              <a:rPr lang="en-US" smtClean="0"/>
              <a:pPr/>
              <a:t>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DB2ADC-AF19-4574-8C10-79B5B04FCA27}" type="slidenum">
              <a:rPr lang="en-US" smtClean="0"/>
              <a:pPr/>
              <a:t>‹#›</a:t>
            </a:fld>
            <a:endParaRPr lang="en-US" dirty="0"/>
          </a:p>
        </p:txBody>
      </p:sp>
    </p:spTree>
    <p:extLst>
      <p:ext uri="{BB962C8B-B14F-4D97-AF65-F5344CB8AC3E}">
        <p14:creationId xmlns:p14="http://schemas.microsoft.com/office/powerpoint/2010/main" val="2461351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F3E8B1C-86EF-43CF-8304-249481088644}" type="datetimeFigureOut">
              <a:rPr lang="en-US" smtClean="0"/>
              <a:pPr/>
              <a:t>1/23/2021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3DB2ADC-AF19-4574-8C10-79B5B04FCA27}" type="slidenum">
              <a:rPr lang="en-US" smtClean="0"/>
              <a:pPr/>
              <a:t>‹#›</a:t>
            </a:fld>
            <a:endParaRPr lang="en-US" dirty="0"/>
          </a:p>
        </p:txBody>
      </p:sp>
    </p:spTree>
    <p:extLst>
      <p:ext uri="{BB962C8B-B14F-4D97-AF65-F5344CB8AC3E}">
        <p14:creationId xmlns:p14="http://schemas.microsoft.com/office/powerpoint/2010/main" val="2327199173"/>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 id="2147483870" r:id="rId13"/>
    <p:sldLayoutId id="2147483871" r:id="rId14"/>
    <p:sldLayoutId id="2147483872" r:id="rId15"/>
    <p:sldLayoutId id="214748387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10.jfif"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11.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12.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13.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14.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15.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16.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2.jfif"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4.jfif"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5.jfif"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6.jfif"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7.jp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8.jfif"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9.jfif"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1E4BDA-CBD8-49A5-86A8-F39B16190546}"/>
              </a:ext>
            </a:extLst>
          </p:cNvPr>
          <p:cNvSpPr>
            <a:spLocks noGrp="1"/>
          </p:cNvSpPr>
          <p:nvPr>
            <p:ph type="ctrTitle"/>
          </p:nvPr>
        </p:nvSpPr>
        <p:spPr>
          <a:xfrm>
            <a:off x="702380" y="101598"/>
            <a:ext cx="8531931" cy="1196624"/>
          </a:xfrm>
        </p:spPr>
        <p:txBody>
          <a:bodyPr>
            <a:normAutofit fontScale="90000"/>
          </a:bodyPr>
          <a:lstStyle/>
          <a:p>
            <a:r>
              <a:rPr lang="tr-TR" sz="5300" b="1" dirty="0">
                <a:solidFill>
                  <a:schemeClr val="tx1"/>
                </a:solidFill>
              </a:rPr>
              <a:t>NEDEN KİTAP OKUMALIYIZ ?</a:t>
            </a:r>
            <a:r>
              <a:rPr lang="tr-TR" b="1" dirty="0">
                <a:solidFill>
                  <a:schemeClr val="tx1"/>
                </a:solidFill>
              </a:rPr>
              <a:t> </a:t>
            </a:r>
            <a:endParaRPr lang="tr-TR" dirty="0">
              <a:solidFill>
                <a:schemeClr val="bg1"/>
              </a:solidFill>
            </a:endParaRPr>
          </a:p>
        </p:txBody>
      </p:sp>
      <p:pic>
        <p:nvPicPr>
          <p:cNvPr id="6146" name="Picture 2" descr="Kitap ve İnsan (@kitapveinsan) | Twitter">
            <a:extLst>
              <a:ext uri="{FF2B5EF4-FFF2-40B4-BE49-F238E27FC236}">
                <a16:creationId xmlns:a16="http://schemas.microsoft.com/office/drawing/2014/main" id="{5C11A610-4666-4DCF-B8E8-7EBE4BCC8E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1047" y="1828592"/>
            <a:ext cx="8183931" cy="5029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30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81D08B-10A4-4180-87EB-C7904D3586C6}"/>
              </a:ext>
            </a:extLst>
          </p:cNvPr>
          <p:cNvSpPr>
            <a:spLocks noGrp="1"/>
          </p:cNvSpPr>
          <p:nvPr>
            <p:ph type="title"/>
          </p:nvPr>
        </p:nvSpPr>
        <p:spPr>
          <a:xfrm>
            <a:off x="0" y="609600"/>
            <a:ext cx="9810044" cy="1320800"/>
          </a:xfrm>
        </p:spPr>
        <p:txBody>
          <a:bodyPr>
            <a:normAutofit/>
          </a:bodyPr>
          <a:lstStyle/>
          <a:p>
            <a:r>
              <a:rPr lang="tr-TR" dirty="0"/>
              <a:t>KİTAP OKUMAK EMPATİ YETENEĞİNİ GELİŞTİRİR</a:t>
            </a:r>
          </a:p>
        </p:txBody>
      </p:sp>
      <p:sp>
        <p:nvSpPr>
          <p:cNvPr id="3" name="İçerik Yer Tutucusu 2">
            <a:extLst>
              <a:ext uri="{FF2B5EF4-FFF2-40B4-BE49-F238E27FC236}">
                <a16:creationId xmlns:a16="http://schemas.microsoft.com/office/drawing/2014/main" id="{2357B2FC-D77B-41B7-B28A-A6E093DAC5E5}"/>
              </a:ext>
            </a:extLst>
          </p:cNvPr>
          <p:cNvSpPr>
            <a:spLocks noGrp="1"/>
          </p:cNvSpPr>
          <p:nvPr>
            <p:ph idx="1"/>
          </p:nvPr>
        </p:nvSpPr>
        <p:spPr>
          <a:xfrm>
            <a:off x="349956" y="1731611"/>
            <a:ext cx="7540977" cy="4251500"/>
          </a:xfrm>
        </p:spPr>
        <p:txBody>
          <a:bodyPr>
            <a:normAutofit/>
          </a:bodyPr>
          <a:lstStyle/>
          <a:p>
            <a:pPr marL="0" indent="0" algn="just">
              <a:lnSpc>
                <a:spcPct val="107000"/>
              </a:lnSpc>
              <a:spcAft>
                <a:spcPts val="800"/>
              </a:spcAft>
              <a:buNone/>
            </a:pPr>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2900" dirty="0">
                <a:latin typeface="Calibri" panose="020F0502020204030204" pitchFamily="34" charset="0"/>
                <a:ea typeface="Calibri" panose="020F0502020204030204" pitchFamily="34" charset="0"/>
                <a:cs typeface="Times New Roman" panose="02020603050405020304" pitchFamily="18" charset="0"/>
              </a:rPr>
              <a:t>Çoğumuz duygularımızı anlatmakta ve karşımızdaki kişinin duygularını anlamakta zorlanırız. Okuduğumuz </a:t>
            </a:r>
            <a:r>
              <a:rPr lang="tr-TR" sz="2900" dirty="0">
                <a:effectLst/>
                <a:latin typeface="Calibri" panose="020F0502020204030204" pitchFamily="34" charset="0"/>
                <a:ea typeface="Calibri" panose="020F0502020204030204" pitchFamily="34" charset="0"/>
                <a:cs typeface="Times New Roman" panose="02020603050405020304" pitchFamily="18" charset="0"/>
              </a:rPr>
              <a:t>her öykü, bize başka insanların hayatlarından kesitler sunar. Onların mutluluklarına, sıkıntılarına, yaşadığı zorluklara tanık oluruz. Bu sayede kendimizi karşımızdaki kişinin yerine koyabilir, onun gibi düşünmeye ve hissetmeye çalışabiliriz.</a:t>
            </a:r>
          </a:p>
        </p:txBody>
      </p:sp>
      <p:pic>
        <p:nvPicPr>
          <p:cNvPr id="5" name="Resim 4">
            <a:extLst>
              <a:ext uri="{FF2B5EF4-FFF2-40B4-BE49-F238E27FC236}">
                <a16:creationId xmlns:a16="http://schemas.microsoft.com/office/drawing/2014/main" id="{38E6D3D4-0D34-458E-9F2E-57CCDC9B48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6001" y="4255911"/>
            <a:ext cx="3365676" cy="2479323"/>
          </a:xfrm>
          <a:prstGeom prst="rect">
            <a:avLst/>
          </a:prstGeom>
        </p:spPr>
      </p:pic>
    </p:spTree>
    <p:extLst>
      <p:ext uri="{BB962C8B-B14F-4D97-AF65-F5344CB8AC3E}">
        <p14:creationId xmlns:p14="http://schemas.microsoft.com/office/powerpoint/2010/main" val="3225222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A5CA5E-E8B2-46C0-942B-C226BBE92373}"/>
              </a:ext>
            </a:extLst>
          </p:cNvPr>
          <p:cNvSpPr>
            <a:spLocks noGrp="1"/>
          </p:cNvSpPr>
          <p:nvPr>
            <p:ph type="title"/>
          </p:nvPr>
        </p:nvSpPr>
        <p:spPr/>
        <p:txBody>
          <a:bodyPr>
            <a:normAutofit/>
          </a:bodyPr>
          <a:lstStyle/>
          <a:p>
            <a:r>
              <a:rPr lang="tr-TR" dirty="0"/>
              <a:t>KİTAP OKUMAK HAYAL GÜCÜNÜZÜ BESLER</a:t>
            </a:r>
          </a:p>
        </p:txBody>
      </p:sp>
      <p:sp>
        <p:nvSpPr>
          <p:cNvPr id="3" name="İçerik Yer Tutucusu 2">
            <a:extLst>
              <a:ext uri="{FF2B5EF4-FFF2-40B4-BE49-F238E27FC236}">
                <a16:creationId xmlns:a16="http://schemas.microsoft.com/office/drawing/2014/main" id="{2B250368-99C5-4F96-ACBD-1CFBA4404A63}"/>
              </a:ext>
            </a:extLst>
          </p:cNvPr>
          <p:cNvSpPr>
            <a:spLocks noGrp="1"/>
          </p:cNvSpPr>
          <p:nvPr>
            <p:ph idx="1"/>
          </p:nvPr>
        </p:nvSpPr>
        <p:spPr>
          <a:xfrm>
            <a:off x="677334" y="2160589"/>
            <a:ext cx="6987822" cy="4217633"/>
          </a:xfrm>
        </p:spPr>
        <p:txBody>
          <a:bodyPr/>
          <a:lstStyle/>
          <a:p>
            <a:pPr marL="0" indent="0" algn="jus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2900" dirty="0">
                <a:effectLst/>
                <a:latin typeface="Calibri" panose="020F0502020204030204" pitchFamily="34" charset="0"/>
                <a:ea typeface="Calibri" panose="020F0502020204030204" pitchFamily="34" charset="0"/>
                <a:cs typeface="Times New Roman" panose="02020603050405020304" pitchFamily="18" charset="0"/>
              </a:rPr>
              <a:t>Kitap okumak aynı zamanda bambaşka yerlere yolculuk yapmaktır. Kitapta geçen yerleri hayal edip insanların nasıl göründüğünü zihninizde resmedersiniz. Kitaba başlamadan önce zihniniz boşken, kitabı tamamladığınızda hayalinizde adeta bir dünya oluşur. </a:t>
            </a:r>
            <a:endParaRPr lang="tr-TR" sz="2900" dirty="0"/>
          </a:p>
        </p:txBody>
      </p:sp>
      <p:pic>
        <p:nvPicPr>
          <p:cNvPr id="4" name="Resim 3">
            <a:extLst>
              <a:ext uri="{FF2B5EF4-FFF2-40B4-BE49-F238E27FC236}">
                <a16:creationId xmlns:a16="http://schemas.microsoft.com/office/drawing/2014/main" id="{D5EB53BB-D253-4657-A854-9B902ABF9DAD}"/>
              </a:ext>
            </a:extLst>
          </p:cNvPr>
          <p:cNvPicPr>
            <a:picLocks noChangeAspect="1"/>
          </p:cNvPicPr>
          <p:nvPr/>
        </p:nvPicPr>
        <p:blipFill>
          <a:blip r:embed="rId2"/>
          <a:stretch>
            <a:fillRect/>
          </a:stretch>
        </p:blipFill>
        <p:spPr>
          <a:xfrm>
            <a:off x="8015111" y="1930401"/>
            <a:ext cx="3701874" cy="4927600"/>
          </a:xfrm>
          <a:prstGeom prst="rect">
            <a:avLst/>
          </a:prstGeom>
        </p:spPr>
      </p:pic>
    </p:spTree>
    <p:extLst>
      <p:ext uri="{BB962C8B-B14F-4D97-AF65-F5344CB8AC3E}">
        <p14:creationId xmlns:p14="http://schemas.microsoft.com/office/powerpoint/2010/main" val="3206809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DCE4B9-989C-4880-9C9E-7EBBD8EDD531}"/>
              </a:ext>
            </a:extLst>
          </p:cNvPr>
          <p:cNvSpPr>
            <a:spLocks noGrp="1"/>
          </p:cNvSpPr>
          <p:nvPr>
            <p:ph type="title"/>
          </p:nvPr>
        </p:nvSpPr>
        <p:spPr/>
        <p:txBody>
          <a:bodyPr>
            <a:normAutofit/>
          </a:bodyPr>
          <a:lstStyle/>
          <a:p>
            <a:r>
              <a:rPr lang="tr-TR" dirty="0"/>
              <a:t>KİTAP OKUMAK GENEL KÜLTÜRÜ ARTIRIR</a:t>
            </a:r>
          </a:p>
        </p:txBody>
      </p:sp>
      <p:sp>
        <p:nvSpPr>
          <p:cNvPr id="3" name="İçerik Yer Tutucusu 2">
            <a:extLst>
              <a:ext uri="{FF2B5EF4-FFF2-40B4-BE49-F238E27FC236}">
                <a16:creationId xmlns:a16="http://schemas.microsoft.com/office/drawing/2014/main" id="{E6EE41C0-5EE5-42C9-AED2-E268D97836DC}"/>
              </a:ext>
            </a:extLst>
          </p:cNvPr>
          <p:cNvSpPr>
            <a:spLocks noGrp="1"/>
          </p:cNvSpPr>
          <p:nvPr>
            <p:ph idx="1"/>
          </p:nvPr>
        </p:nvSpPr>
        <p:spPr>
          <a:xfrm>
            <a:off x="677334" y="1469145"/>
            <a:ext cx="8015110" cy="1959855"/>
          </a:xfrm>
        </p:spPr>
        <p:txBody>
          <a:bodyPr/>
          <a:lstStyle/>
          <a:p>
            <a:pPr marL="0" indent="0" algn="jus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2900" dirty="0">
                <a:effectLst/>
                <a:latin typeface="Calibri" panose="020F0502020204030204" pitchFamily="34" charset="0"/>
                <a:ea typeface="Calibri" panose="020F0502020204030204" pitchFamily="34" charset="0"/>
                <a:cs typeface="Times New Roman" panose="02020603050405020304" pitchFamily="18" charset="0"/>
              </a:rPr>
              <a:t>Kitap okumak her zaman için sizlere yeni bilgiler katar. Hangi türden kitap okursanız okuyun mutlaka bilmediğiniz bir konuda bilinçlenirsiniz.</a:t>
            </a:r>
          </a:p>
          <a:p>
            <a:endParaRPr lang="tr-TR" dirty="0"/>
          </a:p>
        </p:txBody>
      </p:sp>
      <p:pic>
        <p:nvPicPr>
          <p:cNvPr id="1026" name="Picture 2" descr="Genel Kültür Nasıl Geliştirilir? | Destek Eğitim">
            <a:extLst>
              <a:ext uri="{FF2B5EF4-FFF2-40B4-BE49-F238E27FC236}">
                <a16:creationId xmlns:a16="http://schemas.microsoft.com/office/drawing/2014/main" id="{A8079709-80BD-49AC-ACBA-AD73F47F78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3333" y="3183467"/>
            <a:ext cx="6795911" cy="3787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8243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C3CB36-E67D-4A47-9C2F-77DDC8F0E32D}"/>
              </a:ext>
            </a:extLst>
          </p:cNvPr>
          <p:cNvSpPr>
            <a:spLocks noGrp="1"/>
          </p:cNvSpPr>
          <p:nvPr>
            <p:ph type="title"/>
          </p:nvPr>
        </p:nvSpPr>
        <p:spPr>
          <a:xfrm>
            <a:off x="0" y="641669"/>
            <a:ext cx="8455378" cy="1371030"/>
          </a:xfrm>
        </p:spPr>
        <p:txBody>
          <a:bodyPr>
            <a:normAutofit/>
          </a:bodyPr>
          <a:lstStyle/>
          <a:p>
            <a:r>
              <a:rPr lang="tr-TR" dirty="0"/>
              <a:t>KİTAP OKUMAK BAKIŞ AÇINIZI DEĞİŞTİRİR</a:t>
            </a:r>
          </a:p>
        </p:txBody>
      </p:sp>
      <p:sp>
        <p:nvSpPr>
          <p:cNvPr id="3" name="İçerik Yer Tutucusu 2">
            <a:extLst>
              <a:ext uri="{FF2B5EF4-FFF2-40B4-BE49-F238E27FC236}">
                <a16:creationId xmlns:a16="http://schemas.microsoft.com/office/drawing/2014/main" id="{6045306A-1DF9-47DE-A9EC-99A41E29329D}"/>
              </a:ext>
            </a:extLst>
          </p:cNvPr>
          <p:cNvSpPr>
            <a:spLocks noGrp="1"/>
          </p:cNvSpPr>
          <p:nvPr>
            <p:ph idx="1"/>
          </p:nvPr>
        </p:nvSpPr>
        <p:spPr>
          <a:xfrm>
            <a:off x="0" y="2183167"/>
            <a:ext cx="7992533" cy="4499855"/>
          </a:xfrm>
        </p:spPr>
        <p:txBody>
          <a:bodyPr>
            <a:normAutofit lnSpcReduction="10000"/>
          </a:bodyPr>
          <a:lstStyle/>
          <a:p>
            <a:pPr marL="0" indent="0" algn="jus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2900" dirty="0">
                <a:effectLst/>
                <a:latin typeface="Calibri" panose="020F0502020204030204" pitchFamily="34" charset="0"/>
                <a:ea typeface="Calibri" panose="020F0502020204030204" pitchFamily="34" charset="0"/>
                <a:cs typeface="Times New Roman" panose="02020603050405020304" pitchFamily="18" charset="0"/>
              </a:rPr>
              <a:t>Kimisi dış görünümünden, kimisi yaşadığı hayattan, kimisi ailesinden şikayetçidir. Ve herkes yaşadığı acıyı dünyanın en büyük acısı olarak görür. Kitaplar sayesinde dünyanın herhangi bir yerinde sizle aynı yaşta olan birinin hayatta kalabilmek için savaşmak zorunda olduğunu okursunuz, oyuncaklarıyla oynaması gereken bir çocuğun</a:t>
            </a:r>
            <a:r>
              <a:rPr lang="tr-TR" sz="2900" dirty="0">
                <a:latin typeface="Calibri" panose="020F0502020204030204" pitchFamily="34" charset="0"/>
                <a:ea typeface="Calibri" panose="020F0502020204030204" pitchFamily="34" charset="0"/>
                <a:cs typeface="Times New Roman" panose="02020603050405020304" pitchFamily="18" charset="0"/>
              </a:rPr>
              <a:t> </a:t>
            </a:r>
            <a:r>
              <a:rPr lang="tr-TR" sz="2900" dirty="0">
                <a:effectLst/>
                <a:latin typeface="Calibri" panose="020F0502020204030204" pitchFamily="34" charset="0"/>
                <a:ea typeface="Calibri" panose="020F0502020204030204" pitchFamily="34" charset="0"/>
                <a:cs typeface="Times New Roman" panose="02020603050405020304" pitchFamily="18" charset="0"/>
              </a:rPr>
              <a:t>çalışmak zorunda olduğunu, kariyerinin zirvesinde birinin bir kaza sonucu felç kaldığını öğrenirsiniz. Ve bir anda hayata bakış açınız değişir. </a:t>
            </a:r>
            <a:endParaRPr lang="tr-TR" sz="2900" dirty="0"/>
          </a:p>
        </p:txBody>
      </p:sp>
      <p:pic>
        <p:nvPicPr>
          <p:cNvPr id="2050" name="Picture 2" descr="POZİTİF BAKIŞ AÇISI MUTSUZLUĞU AZALTIYOR - YARIŞMALAR - TUKETİCİ HABER  AJANSI">
            <a:extLst>
              <a:ext uri="{FF2B5EF4-FFF2-40B4-BE49-F238E27FC236}">
                <a16:creationId xmlns:a16="http://schemas.microsoft.com/office/drawing/2014/main" id="{A4F833D5-AA98-4213-951A-44FAC45C97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0152" y="1327184"/>
            <a:ext cx="4031848" cy="3193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7743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9D7F17-A81F-4697-AA87-683FB32DF41E}"/>
              </a:ext>
            </a:extLst>
          </p:cNvPr>
          <p:cNvSpPr>
            <a:spLocks noGrp="1"/>
          </p:cNvSpPr>
          <p:nvPr>
            <p:ph type="title"/>
          </p:nvPr>
        </p:nvSpPr>
        <p:spPr/>
        <p:txBody>
          <a:bodyPr>
            <a:normAutofit/>
          </a:bodyPr>
          <a:lstStyle/>
          <a:p>
            <a:r>
              <a:rPr lang="tr-TR" dirty="0"/>
              <a:t>KİTAP OKUMAK ÖZGÜVENİNİZİ ARTTIRIR</a:t>
            </a:r>
          </a:p>
        </p:txBody>
      </p:sp>
      <p:sp>
        <p:nvSpPr>
          <p:cNvPr id="3" name="İçerik Yer Tutucusu 2">
            <a:extLst>
              <a:ext uri="{FF2B5EF4-FFF2-40B4-BE49-F238E27FC236}">
                <a16:creationId xmlns:a16="http://schemas.microsoft.com/office/drawing/2014/main" id="{717B1270-A591-41FE-8193-D4A9288A996B}"/>
              </a:ext>
            </a:extLst>
          </p:cNvPr>
          <p:cNvSpPr>
            <a:spLocks noGrp="1"/>
          </p:cNvSpPr>
          <p:nvPr>
            <p:ph idx="1"/>
          </p:nvPr>
        </p:nvSpPr>
        <p:spPr>
          <a:xfrm>
            <a:off x="138896" y="1377387"/>
            <a:ext cx="6516547" cy="5220183"/>
          </a:xfrm>
        </p:spPr>
        <p:txBody>
          <a:bodyPr>
            <a:normAutofit/>
          </a:bodyPr>
          <a:lstStyle/>
          <a:p>
            <a:pPr marL="0" indent="0" algn="just">
              <a:buNone/>
            </a:pPr>
            <a:r>
              <a:rPr lang="tr-TR" sz="29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gn="just">
              <a:buNone/>
            </a:pPr>
            <a:r>
              <a:rPr lang="tr-TR" sz="2900" dirty="0">
                <a:latin typeface="Calibri" panose="020F0502020204030204" pitchFamily="34" charset="0"/>
                <a:ea typeface="Calibri" panose="020F0502020204030204" pitchFamily="34" charset="0"/>
                <a:cs typeface="Times New Roman" panose="02020603050405020304" pitchFamily="18" charset="0"/>
              </a:rPr>
              <a:t>	</a:t>
            </a:r>
            <a:r>
              <a:rPr lang="tr-TR" sz="2900" dirty="0">
                <a:effectLst/>
                <a:latin typeface="Calibri" panose="020F0502020204030204" pitchFamily="34" charset="0"/>
                <a:ea typeface="Calibri" panose="020F0502020204030204" pitchFamily="34" charset="0"/>
                <a:cs typeface="Times New Roman" panose="02020603050405020304" pitchFamily="18" charset="0"/>
              </a:rPr>
              <a:t>Eğer bir insan herhangi bir durum hakkında bilgi sahibi değilse yorum yapmaz. Konuşmaktan ve tartışmaya girmekten çekinir. Oysaki sürekli okuyan kişi, az da olsa </a:t>
            </a:r>
            <a:r>
              <a:rPr lang="tr-TR" sz="2900" dirty="0">
                <a:latin typeface="Calibri" panose="020F0502020204030204" pitchFamily="34" charset="0"/>
                <a:ea typeface="Calibri" panose="020F0502020204030204" pitchFamily="34" charset="0"/>
                <a:cs typeface="Times New Roman" panose="02020603050405020304" pitchFamily="18" charset="0"/>
              </a:rPr>
              <a:t>birçok konu hakkında bilgi sahibidir.</a:t>
            </a:r>
            <a:r>
              <a:rPr lang="tr-TR" sz="2900" dirty="0">
                <a:effectLst/>
                <a:latin typeface="Calibri" panose="020F0502020204030204" pitchFamily="34" charset="0"/>
                <a:ea typeface="Calibri" panose="020F0502020204030204" pitchFamily="34" charset="0"/>
                <a:cs typeface="Times New Roman" panose="02020603050405020304" pitchFamily="18" charset="0"/>
              </a:rPr>
              <a:t> Bu durum ise kişiye birçok tartışmaya girebilme ve bildiklerini karşı tarafa inandırabilme özgüvenini kazandırır.</a:t>
            </a:r>
          </a:p>
          <a:p>
            <a:endParaRPr lang="tr-TR" dirty="0"/>
          </a:p>
        </p:txBody>
      </p:sp>
      <p:pic>
        <p:nvPicPr>
          <p:cNvPr id="3074" name="Picture 2" descr="Her başarısız adım -1 özgüven ! | Geleceğin Kadın Liderleri - KAGİDER">
            <a:extLst>
              <a:ext uri="{FF2B5EF4-FFF2-40B4-BE49-F238E27FC236}">
                <a16:creationId xmlns:a16="http://schemas.microsoft.com/office/drawing/2014/main" id="{88AE52AB-5221-47D4-BE8F-93A3138898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9500" y="4000500"/>
            <a:ext cx="4762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6454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52705C-D64D-401E-98A4-91C38F0034BC}"/>
              </a:ext>
            </a:extLst>
          </p:cNvPr>
          <p:cNvSpPr>
            <a:spLocks noGrp="1"/>
          </p:cNvSpPr>
          <p:nvPr>
            <p:ph type="title"/>
          </p:nvPr>
        </p:nvSpPr>
        <p:spPr>
          <a:xfrm>
            <a:off x="0" y="609600"/>
            <a:ext cx="9549114" cy="1320800"/>
          </a:xfrm>
        </p:spPr>
        <p:txBody>
          <a:bodyPr>
            <a:normAutofit/>
          </a:bodyPr>
          <a:lstStyle/>
          <a:p>
            <a:r>
              <a:rPr lang="tr-TR" dirty="0"/>
              <a:t>KİTAP OKUMAK HIZLI DÜŞÜNMENİZİ SAĞLAR</a:t>
            </a:r>
          </a:p>
        </p:txBody>
      </p:sp>
      <p:sp>
        <p:nvSpPr>
          <p:cNvPr id="3" name="İçerik Yer Tutucusu 2">
            <a:extLst>
              <a:ext uri="{FF2B5EF4-FFF2-40B4-BE49-F238E27FC236}">
                <a16:creationId xmlns:a16="http://schemas.microsoft.com/office/drawing/2014/main" id="{CC73812D-04F5-4A7B-B4BE-9B306E15F854}"/>
              </a:ext>
            </a:extLst>
          </p:cNvPr>
          <p:cNvSpPr>
            <a:spLocks noGrp="1"/>
          </p:cNvSpPr>
          <p:nvPr>
            <p:ph idx="1"/>
          </p:nvPr>
        </p:nvSpPr>
        <p:spPr>
          <a:xfrm>
            <a:off x="208344" y="2160589"/>
            <a:ext cx="7766613" cy="4552727"/>
          </a:xfrm>
        </p:spPr>
        <p:txBody>
          <a:bodyPr>
            <a:normAutofit/>
          </a:bodyPr>
          <a:lstStyle/>
          <a:p>
            <a:pPr marL="0" indent="0" algn="just">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2900" dirty="0">
                <a:effectLst/>
                <a:latin typeface="Calibri" panose="020F0502020204030204" pitchFamily="34" charset="0"/>
                <a:ea typeface="Calibri" panose="020F0502020204030204" pitchFamily="34" charset="0"/>
                <a:cs typeface="Times New Roman" panose="02020603050405020304" pitchFamily="18" charset="0"/>
              </a:rPr>
              <a:t>Düşünmeyen, merak etmeyen, sorgulamayan bir zihin zamanla tembelliğe alışacaktır. </a:t>
            </a:r>
            <a:r>
              <a:rPr lang="tr-TR" sz="2900" dirty="0">
                <a:latin typeface="Calibri" panose="020F0502020204030204" pitchFamily="34" charset="0"/>
                <a:ea typeface="Calibri" panose="020F0502020204030204" pitchFamily="34" charset="0"/>
                <a:cs typeface="Times New Roman" panose="02020603050405020304" pitchFamily="18" charset="0"/>
              </a:rPr>
              <a:t>Problemlere pratik bir açıdan yaklaşabilmek için zihni sürekli çalıştırmak gereklidir. Çok okuyan birinin beyni her daim idmanlıdır. Bir konuda çabuk düşünüp çabuk yorum yapabilmenin çözümlerinden biri kitap okumak olacaktır. Zihniniz için yapacağınız egzersizler arasında kitap okumak iyi bir tercihtir. </a:t>
            </a:r>
          </a:p>
          <a:p>
            <a:pPr marL="0" indent="0">
              <a:buNone/>
            </a:pPr>
            <a:endParaRPr lang="tr-TR" dirty="0"/>
          </a:p>
        </p:txBody>
      </p:sp>
      <p:pic>
        <p:nvPicPr>
          <p:cNvPr id="4098" name="Picture 2" descr="Pratik Zeka Diye İşte Buna Denir">
            <a:extLst>
              <a:ext uri="{FF2B5EF4-FFF2-40B4-BE49-F238E27FC236}">
                <a16:creationId xmlns:a16="http://schemas.microsoft.com/office/drawing/2014/main" id="{7DDDAA5D-CA9F-43D2-871C-CCD87FBEF5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9374" y="3703898"/>
            <a:ext cx="3942626" cy="3154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9775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148"/>
        <p:cNvGrpSpPr/>
        <p:nvPr/>
      </p:nvGrpSpPr>
      <p:grpSpPr>
        <a:xfrm>
          <a:off x="0" y="0"/>
          <a:ext cx="0" cy="0"/>
          <a:chOff x="0" y="0"/>
          <a:chExt cx="0" cy="0"/>
        </a:xfrm>
      </p:grpSpPr>
      <p:sp>
        <p:nvSpPr>
          <p:cNvPr id="6149" name="Google Shape;6149;p1"/>
          <p:cNvSpPr txBox="1">
            <a:spLocks noGrp="1"/>
          </p:cNvSpPr>
          <p:nvPr>
            <p:ph type="title"/>
          </p:nvPr>
        </p:nvSpPr>
        <p:spPr>
          <a:xfrm>
            <a:off x="677334" y="609600"/>
            <a:ext cx="8596800" cy="13209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tr-TR"/>
              <a:t>KİTAP OKUMAK UFKUNUZU GENİŞLETİR</a:t>
            </a:r>
            <a:endParaRPr/>
          </a:p>
        </p:txBody>
      </p:sp>
      <p:sp>
        <p:nvSpPr>
          <p:cNvPr id="6150" name="Google Shape;6150;p1"/>
          <p:cNvSpPr txBox="1">
            <a:spLocks noGrp="1"/>
          </p:cNvSpPr>
          <p:nvPr>
            <p:ph type="body" idx="1"/>
          </p:nvPr>
        </p:nvSpPr>
        <p:spPr>
          <a:xfrm>
            <a:off x="110175" y="1488613"/>
            <a:ext cx="9983100" cy="3880800"/>
          </a:xfrm>
          <a:prstGeom prst="rect">
            <a:avLst/>
          </a:prstGeom>
          <a:noFill/>
          <a:ln>
            <a:noFill/>
          </a:ln>
        </p:spPr>
        <p:txBody>
          <a:bodyPr spcFirstLastPara="1" wrap="square" lIns="91425" tIns="45700" rIns="91425" bIns="45700" anchor="t" anchorCtr="0">
            <a:normAutofit/>
          </a:bodyPr>
          <a:lstStyle/>
          <a:p>
            <a:pPr marL="0" lvl="0" indent="0" algn="just" rtl="0">
              <a:spcBef>
                <a:spcPts val="0"/>
              </a:spcBef>
              <a:spcAft>
                <a:spcPts val="0"/>
              </a:spcAft>
              <a:buSzPts val="1440"/>
              <a:buNone/>
            </a:pPr>
            <a:r>
              <a:rPr lang="tr-TR" sz="1800">
                <a:latin typeface="Calibri"/>
                <a:ea typeface="Calibri"/>
                <a:cs typeface="Calibri"/>
                <a:sym typeface="Calibri"/>
              </a:rPr>
              <a:t>	</a:t>
            </a:r>
            <a:r>
              <a:rPr lang="tr-TR" sz="2900">
                <a:latin typeface="Calibri"/>
                <a:ea typeface="Calibri"/>
                <a:cs typeface="Calibri"/>
                <a:sym typeface="Calibri"/>
              </a:rPr>
              <a:t>Kitap okumak size yeni hayatlar vaat eder. Küçük bir yerde yaşayan, etrafında katılabileceği çok fazla aktivite olmayan iki arkadaşı ele alalım. Biri sürekli okuyor, diğeri günlerini boş boş geçiriyor. Çok okuyan hayata dair birçok şeyi öğreniyor demektir. Elbette yaşamak, gezmek, görmek en ideal öğrenme şekilleridir. Fakat elinde imkanı olmayan birisi bunu kitapları sayesinde de yapabilir. Bu sayede ufku genişler, geleceğe daha umutla bakar, farklı planlar yapabilir.</a:t>
            </a:r>
            <a:endParaRPr/>
          </a:p>
          <a:p>
            <a:pPr marL="342900" lvl="0" indent="-251459" algn="l" rtl="0">
              <a:spcBef>
                <a:spcPts val="1000"/>
              </a:spcBef>
              <a:spcAft>
                <a:spcPts val="0"/>
              </a:spcAft>
              <a:buSzPts val="1440"/>
              <a:buNone/>
            </a:pPr>
            <a:endParaRPr/>
          </a:p>
        </p:txBody>
      </p:sp>
      <p:pic>
        <p:nvPicPr>
          <p:cNvPr id="6151" name="Google Shape;6151;p1" descr="Vizyon ve misyon arasındaki fark nedir?pazarlama 3.0"/>
          <p:cNvPicPr preferRelativeResize="0"/>
          <p:nvPr/>
        </p:nvPicPr>
        <p:blipFill rotWithShape="1">
          <a:blip r:embed="rId2">
            <a:alphaModFix/>
          </a:blip>
          <a:srcRect/>
          <a:stretch/>
        </p:blipFill>
        <p:spPr>
          <a:xfrm>
            <a:off x="4422675" y="5369375"/>
            <a:ext cx="6318625" cy="14886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6D5E9D-723F-490E-A9AD-10E8A1A6B858}"/>
              </a:ext>
            </a:extLst>
          </p:cNvPr>
          <p:cNvSpPr>
            <a:spLocks noGrp="1"/>
          </p:cNvSpPr>
          <p:nvPr>
            <p:ph type="title"/>
          </p:nvPr>
        </p:nvSpPr>
        <p:spPr/>
        <p:txBody>
          <a:bodyPr>
            <a:normAutofit/>
          </a:bodyPr>
          <a:lstStyle/>
          <a:p>
            <a:r>
              <a:rPr lang="tr-TR" dirty="0"/>
              <a:t>KİTAP OKUMAK ZEKAYI GELİŞTİRİR</a:t>
            </a:r>
          </a:p>
        </p:txBody>
      </p:sp>
      <p:sp>
        <p:nvSpPr>
          <p:cNvPr id="3" name="İçerik Yer Tutucusu 2">
            <a:extLst>
              <a:ext uri="{FF2B5EF4-FFF2-40B4-BE49-F238E27FC236}">
                <a16:creationId xmlns:a16="http://schemas.microsoft.com/office/drawing/2014/main" id="{E788AF42-1937-4549-AAF0-6DD22B9DDB24}"/>
              </a:ext>
            </a:extLst>
          </p:cNvPr>
          <p:cNvSpPr>
            <a:spLocks noGrp="1"/>
          </p:cNvSpPr>
          <p:nvPr>
            <p:ph idx="1"/>
          </p:nvPr>
        </p:nvSpPr>
        <p:spPr>
          <a:xfrm>
            <a:off x="539045" y="2314219"/>
            <a:ext cx="7905044" cy="4357513"/>
          </a:xfrm>
        </p:spPr>
        <p:txBody>
          <a:bodyPr>
            <a:normAutofit lnSpcReduction="10000"/>
          </a:bodyPr>
          <a:lstStyle/>
          <a:p>
            <a:pPr marL="0" indent="0" algn="just">
              <a:buNone/>
            </a:pPr>
            <a:r>
              <a:rPr lang="tr-TR" sz="3200" dirty="0">
                <a:effectLst/>
                <a:latin typeface="Calibri" panose="020F0502020204030204" pitchFamily="34" charset="0"/>
                <a:ea typeface="Calibri" panose="020F0502020204030204" pitchFamily="34" charset="0"/>
                <a:cs typeface="Times New Roman" panose="02020603050405020304" pitchFamily="18" charset="0"/>
              </a:rPr>
              <a:t>	Kitap okumak zihin sağlığı açısından son derece önemlidir. Okunan kelime ve hikayeye olan konsantrasyon beynin uyarılmasını sağlar. Özellikle okunan yazı zorlaştıkça beyin aktivitesinin yoğunlaştığı da biliniyor. Okumak, kişinin koşulları daha iyi analiz etme ve eleştirel düşünme yeteneğini geliştireceği için problemlerin çözümünde daha etkili olmasını sağlar.</a:t>
            </a:r>
          </a:p>
          <a:p>
            <a:endParaRPr lang="tr-TR" dirty="0"/>
          </a:p>
        </p:txBody>
      </p:sp>
      <p:pic>
        <p:nvPicPr>
          <p:cNvPr id="5" name="Resim 4">
            <a:extLst>
              <a:ext uri="{FF2B5EF4-FFF2-40B4-BE49-F238E27FC236}">
                <a16:creationId xmlns:a16="http://schemas.microsoft.com/office/drawing/2014/main" id="{14B6DD1D-B60F-4E7D-B7E4-B3C926D3AF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8534" y="3435350"/>
            <a:ext cx="3065110" cy="3067050"/>
          </a:xfrm>
          <a:prstGeom prst="rect">
            <a:avLst/>
          </a:prstGeom>
        </p:spPr>
      </p:pic>
    </p:spTree>
    <p:extLst>
      <p:ext uri="{BB962C8B-B14F-4D97-AF65-F5344CB8AC3E}">
        <p14:creationId xmlns:p14="http://schemas.microsoft.com/office/powerpoint/2010/main" val="2388322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897517-4DEE-4A94-8EBD-9F8E9755CA69}"/>
              </a:ext>
            </a:extLst>
          </p:cNvPr>
          <p:cNvSpPr>
            <a:spLocks noGrp="1"/>
          </p:cNvSpPr>
          <p:nvPr>
            <p:ph type="title"/>
          </p:nvPr>
        </p:nvSpPr>
        <p:spPr/>
        <p:txBody>
          <a:bodyPr>
            <a:normAutofit/>
          </a:bodyPr>
          <a:lstStyle/>
          <a:p>
            <a:r>
              <a:rPr lang="tr-TR" dirty="0"/>
              <a:t>KİTAP OKUMAK HAFIZAYI GÜÇLENDİRİR</a:t>
            </a:r>
          </a:p>
        </p:txBody>
      </p:sp>
      <p:sp>
        <p:nvSpPr>
          <p:cNvPr id="3" name="İçerik Yer Tutucusu 2">
            <a:extLst>
              <a:ext uri="{FF2B5EF4-FFF2-40B4-BE49-F238E27FC236}">
                <a16:creationId xmlns:a16="http://schemas.microsoft.com/office/drawing/2014/main" id="{D87D1059-D1F3-471D-B885-F3636603ACF0}"/>
              </a:ext>
            </a:extLst>
          </p:cNvPr>
          <p:cNvSpPr>
            <a:spLocks noGrp="1"/>
          </p:cNvSpPr>
          <p:nvPr>
            <p:ph idx="1"/>
          </p:nvPr>
        </p:nvSpPr>
        <p:spPr>
          <a:xfrm>
            <a:off x="3578578" y="2556931"/>
            <a:ext cx="8003821" cy="3968047"/>
          </a:xfrm>
        </p:spPr>
        <p:txBody>
          <a:bodyPr>
            <a:normAutofit fontScale="92500" lnSpcReduction="20000"/>
          </a:bodyPr>
          <a:lstStyle/>
          <a:p>
            <a:pPr marL="0" indent="0" algn="just">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3200" dirty="0">
                <a:effectLst/>
                <a:latin typeface="Calibri" panose="020F0502020204030204" pitchFamily="34" charset="0"/>
                <a:ea typeface="Calibri" panose="020F0502020204030204" pitchFamily="34" charset="0"/>
                <a:cs typeface="Times New Roman" panose="02020603050405020304" pitchFamily="18" charset="0"/>
              </a:rPr>
              <a:t>Düzenli kitap okumak insana muhteşem bir hafıza yeteneği verir. Çünkü kitap okurken </a:t>
            </a:r>
            <a:r>
              <a:rPr lang="tr-TR" sz="3200" dirty="0">
                <a:latin typeface="Calibri" panose="020F0502020204030204" pitchFamily="34" charset="0"/>
                <a:ea typeface="Calibri" panose="020F0502020204030204" pitchFamily="34" charset="0"/>
                <a:cs typeface="Times New Roman" panose="02020603050405020304" pitchFamily="18" charset="0"/>
              </a:rPr>
              <a:t>farklı </a:t>
            </a:r>
            <a:r>
              <a:rPr lang="tr-TR" sz="3200" dirty="0">
                <a:effectLst/>
                <a:latin typeface="Calibri" panose="020F0502020204030204" pitchFamily="34" charset="0"/>
                <a:ea typeface="Calibri" panose="020F0502020204030204" pitchFamily="34" charset="0"/>
                <a:cs typeface="Times New Roman" panose="02020603050405020304" pitchFamily="18" charset="0"/>
              </a:rPr>
              <a:t>karakterleri, onların hikayelerini ve onlara ait detayları tekrar tekrar hatırlamak durumunda kalırsınız. Sürekli bir şeyleri hatırlamaya çalışmak hafızayı zinde tutar. Her yeni cümle beyinde yeni sinir bağlantıları oluşturur ve mevcut bağlantılar da güçlenir. </a:t>
            </a:r>
          </a:p>
          <a:p>
            <a:pPr marL="0" indent="0" algn="just">
              <a:lnSpc>
                <a:spcPct val="107000"/>
              </a:lnSpc>
              <a:spcAft>
                <a:spcPts val="800"/>
              </a:spcAft>
              <a:buNone/>
            </a:pPr>
            <a:r>
              <a:rPr lang="tr-TR" sz="3200" dirty="0">
                <a:latin typeface="Calibri" panose="020F0502020204030204" pitchFamily="34" charset="0"/>
                <a:ea typeface="Calibri" panose="020F0502020204030204" pitchFamily="34" charset="0"/>
                <a:cs typeface="Times New Roman" panose="02020603050405020304" pitchFamily="18" charset="0"/>
              </a:rPr>
              <a:t> 	</a:t>
            </a:r>
            <a:endParaRPr lang="tr-TR" sz="3200" dirty="0"/>
          </a:p>
        </p:txBody>
      </p:sp>
      <p:pic>
        <p:nvPicPr>
          <p:cNvPr id="7" name="Resim 6">
            <a:extLst>
              <a:ext uri="{FF2B5EF4-FFF2-40B4-BE49-F238E27FC236}">
                <a16:creationId xmlns:a16="http://schemas.microsoft.com/office/drawing/2014/main" id="{DD4E7DD4-A3F1-4040-B806-745E68425A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78844"/>
            <a:ext cx="3014133" cy="5226756"/>
          </a:xfrm>
          <a:prstGeom prst="rect">
            <a:avLst/>
          </a:prstGeom>
        </p:spPr>
      </p:pic>
    </p:spTree>
    <p:extLst>
      <p:ext uri="{BB962C8B-B14F-4D97-AF65-F5344CB8AC3E}">
        <p14:creationId xmlns:p14="http://schemas.microsoft.com/office/powerpoint/2010/main" val="84830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99A3F43-330F-4FCF-8B2E-7C5D0AC564B5}"/>
              </a:ext>
            </a:extLst>
          </p:cNvPr>
          <p:cNvSpPr>
            <a:spLocks noGrp="1"/>
          </p:cNvSpPr>
          <p:nvPr>
            <p:ph type="title"/>
          </p:nvPr>
        </p:nvSpPr>
        <p:spPr/>
        <p:txBody>
          <a:bodyPr>
            <a:normAutofit/>
          </a:bodyPr>
          <a:lstStyle/>
          <a:p>
            <a:r>
              <a:rPr lang="tr-TR" dirty="0"/>
              <a:t>KİTAP OKUMAK STRESİ AZALTIR</a:t>
            </a:r>
          </a:p>
        </p:txBody>
      </p:sp>
      <p:sp>
        <p:nvSpPr>
          <p:cNvPr id="3" name="İçerik Yer Tutucusu 2">
            <a:extLst>
              <a:ext uri="{FF2B5EF4-FFF2-40B4-BE49-F238E27FC236}">
                <a16:creationId xmlns:a16="http://schemas.microsoft.com/office/drawing/2014/main" id="{51466BB2-D29E-48A7-B739-F72944368877}"/>
              </a:ext>
            </a:extLst>
          </p:cNvPr>
          <p:cNvSpPr>
            <a:spLocks noGrp="1"/>
          </p:cNvSpPr>
          <p:nvPr>
            <p:ph idx="1"/>
          </p:nvPr>
        </p:nvSpPr>
        <p:spPr>
          <a:xfrm>
            <a:off x="677334" y="2590798"/>
            <a:ext cx="7563555" cy="3561645"/>
          </a:xfrm>
        </p:spPr>
        <p:txBody>
          <a:bodyPr>
            <a:normAutofit lnSpcReduction="10000"/>
          </a:bodyPr>
          <a:lstStyle/>
          <a:p>
            <a:pPr marL="0" indent="0">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2900" dirty="0">
                <a:latin typeface="Calibri" panose="020F0502020204030204" pitchFamily="34" charset="0"/>
                <a:ea typeface="Calibri" panose="020F0502020204030204" pitchFamily="34" charset="0"/>
                <a:cs typeface="Times New Roman" panose="02020603050405020304" pitchFamily="18" charset="0"/>
              </a:rPr>
              <a:t>S</a:t>
            </a:r>
            <a:r>
              <a:rPr lang="tr-TR" sz="2900" dirty="0">
                <a:effectLst/>
                <a:latin typeface="Calibri" panose="020F0502020204030204" pitchFamily="34" charset="0"/>
                <a:ea typeface="Calibri" panose="020F0502020204030204" pitchFamily="34" charset="0"/>
                <a:cs typeface="Times New Roman" panose="02020603050405020304" pitchFamily="18" charset="0"/>
              </a:rPr>
              <a:t>tresi azaltan en etkili yollardan biri her gün düzenli olarak kitap okumaktır. Kitap okumanın stresi azaltmakta yürümek, müzik dinlemek ve keyifle bir çay ya da kahve içmekten çok daha etkili olduğu anlaşılmıştır. Kitap okumak gündemden ve mevcut sorunlardan biraz olsun uzaklaşmanızı sağlayarak yaşadığınız stresi azaltabilir. </a:t>
            </a:r>
            <a:endParaRPr lang="tr-TR" sz="2900" dirty="0"/>
          </a:p>
        </p:txBody>
      </p:sp>
      <p:pic>
        <p:nvPicPr>
          <p:cNvPr id="5" name="Resim 4">
            <a:extLst>
              <a:ext uri="{FF2B5EF4-FFF2-40B4-BE49-F238E27FC236}">
                <a16:creationId xmlns:a16="http://schemas.microsoft.com/office/drawing/2014/main" id="{A7BA20A2-9255-4EF1-8E59-3310D18D12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3111" y="1569156"/>
            <a:ext cx="3454400" cy="4820355"/>
          </a:xfrm>
          <a:prstGeom prst="rect">
            <a:avLst/>
          </a:prstGeom>
        </p:spPr>
      </p:pic>
    </p:spTree>
    <p:extLst>
      <p:ext uri="{BB962C8B-B14F-4D97-AF65-F5344CB8AC3E}">
        <p14:creationId xmlns:p14="http://schemas.microsoft.com/office/powerpoint/2010/main" val="3196034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BE16A1-B212-4C8F-AE2F-137263C216A0}"/>
              </a:ext>
            </a:extLst>
          </p:cNvPr>
          <p:cNvSpPr>
            <a:spLocks noGrp="1"/>
          </p:cNvSpPr>
          <p:nvPr>
            <p:ph type="title"/>
          </p:nvPr>
        </p:nvSpPr>
        <p:spPr>
          <a:xfrm>
            <a:off x="508001" y="982132"/>
            <a:ext cx="11040532" cy="1303867"/>
          </a:xfrm>
        </p:spPr>
        <p:txBody>
          <a:bodyPr>
            <a:normAutofit/>
          </a:bodyPr>
          <a:lstStyle/>
          <a:p>
            <a:r>
              <a:rPr lang="tr-TR" dirty="0"/>
              <a:t>KİTAP OKUMAK YALNIZLIĞI AZALTIR</a:t>
            </a:r>
          </a:p>
        </p:txBody>
      </p:sp>
      <p:sp>
        <p:nvSpPr>
          <p:cNvPr id="3" name="İçerik Yer Tutucusu 2">
            <a:extLst>
              <a:ext uri="{FF2B5EF4-FFF2-40B4-BE49-F238E27FC236}">
                <a16:creationId xmlns:a16="http://schemas.microsoft.com/office/drawing/2014/main" id="{CE0B1C3A-F6D9-445C-AC93-B3E87B8632D7}"/>
              </a:ext>
            </a:extLst>
          </p:cNvPr>
          <p:cNvSpPr>
            <a:spLocks noGrp="1"/>
          </p:cNvSpPr>
          <p:nvPr>
            <p:ph idx="1"/>
          </p:nvPr>
        </p:nvSpPr>
        <p:spPr>
          <a:xfrm>
            <a:off x="4052711" y="2556932"/>
            <a:ext cx="6843886" cy="3821290"/>
          </a:xfrm>
        </p:spPr>
        <p:txBody>
          <a:bodyPr>
            <a:normAutofit/>
          </a:bodyPr>
          <a:lstStyle/>
          <a:p>
            <a:pPr marL="0" indent="0" algn="jus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2900" dirty="0">
                <a:effectLst/>
                <a:latin typeface="Calibri" panose="020F0502020204030204" pitchFamily="34" charset="0"/>
                <a:ea typeface="Calibri" panose="020F0502020204030204" pitchFamily="34" charset="0"/>
                <a:cs typeface="Times New Roman" panose="02020603050405020304" pitchFamily="18" charset="0"/>
              </a:rPr>
              <a:t>Kitapların en iyi arkadaş olduklarını sıklıkla duyarsınız. Kitap günün her anında her yerde yanınızdaki en samimi dostunuzdur. Kitap okuyan insanlar yalnızlıktan şikâyet etmezler. Boş zamanlarını değerlendikleri için kendilerini iyi hissederler.</a:t>
            </a:r>
          </a:p>
          <a:p>
            <a:endParaRPr lang="tr-TR" dirty="0"/>
          </a:p>
        </p:txBody>
      </p:sp>
      <p:pic>
        <p:nvPicPr>
          <p:cNvPr id="5" name="Resim 4">
            <a:extLst>
              <a:ext uri="{FF2B5EF4-FFF2-40B4-BE49-F238E27FC236}">
                <a16:creationId xmlns:a16="http://schemas.microsoft.com/office/drawing/2014/main" id="{ABA90908-1FD8-4943-B38D-784E056026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01" y="3340099"/>
            <a:ext cx="3397252" cy="2722033"/>
          </a:xfrm>
          <a:prstGeom prst="rect">
            <a:avLst/>
          </a:prstGeom>
        </p:spPr>
      </p:pic>
    </p:spTree>
    <p:extLst>
      <p:ext uri="{BB962C8B-B14F-4D97-AF65-F5344CB8AC3E}">
        <p14:creationId xmlns:p14="http://schemas.microsoft.com/office/powerpoint/2010/main" val="2824739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DF5106-32DA-4D47-807B-E3DDAE0CAC5B}"/>
              </a:ext>
            </a:extLst>
          </p:cNvPr>
          <p:cNvSpPr>
            <a:spLocks noGrp="1"/>
          </p:cNvSpPr>
          <p:nvPr>
            <p:ph type="title"/>
          </p:nvPr>
        </p:nvSpPr>
        <p:spPr>
          <a:xfrm>
            <a:off x="0" y="835377"/>
            <a:ext cx="9968089" cy="1412593"/>
          </a:xfrm>
        </p:spPr>
        <p:txBody>
          <a:bodyPr>
            <a:normAutofit/>
          </a:bodyPr>
          <a:lstStyle/>
          <a:p>
            <a:r>
              <a:rPr lang="tr-TR" dirty="0"/>
              <a:t>KİTAP OKUMAK KELİME DAĞARCIĞINI GELİŞTİRİR</a:t>
            </a:r>
          </a:p>
        </p:txBody>
      </p:sp>
      <p:sp>
        <p:nvSpPr>
          <p:cNvPr id="3" name="İçerik Yer Tutucusu 2">
            <a:extLst>
              <a:ext uri="{FF2B5EF4-FFF2-40B4-BE49-F238E27FC236}">
                <a16:creationId xmlns:a16="http://schemas.microsoft.com/office/drawing/2014/main" id="{A60F51C6-408C-4D40-B262-0508047B9803}"/>
              </a:ext>
            </a:extLst>
          </p:cNvPr>
          <p:cNvSpPr>
            <a:spLocks noGrp="1"/>
          </p:cNvSpPr>
          <p:nvPr>
            <p:ph idx="1"/>
          </p:nvPr>
        </p:nvSpPr>
        <p:spPr>
          <a:xfrm>
            <a:off x="3397955" y="2556932"/>
            <a:ext cx="7811912" cy="3318936"/>
          </a:xfrm>
        </p:spPr>
        <p:txBody>
          <a:bodyPr>
            <a:normAutofit fontScale="92500" lnSpcReduction="10000"/>
          </a:bodyPr>
          <a:lstStyle/>
          <a:p>
            <a:pPr marL="0" indent="0" algn="jus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2900" dirty="0">
                <a:latin typeface="Calibri" panose="020F0502020204030204" pitchFamily="34" charset="0"/>
                <a:ea typeface="Calibri" panose="020F0502020204030204" pitchFamily="34" charset="0"/>
                <a:cs typeface="Times New Roman" panose="02020603050405020304" pitchFamily="18" charset="0"/>
              </a:rPr>
              <a:t>G</a:t>
            </a:r>
            <a:r>
              <a:rPr lang="tr-TR" sz="2900" dirty="0">
                <a:effectLst/>
                <a:latin typeface="Calibri" panose="020F0502020204030204" pitchFamily="34" charset="0"/>
                <a:ea typeface="Calibri" panose="020F0502020204030204" pitchFamily="34" charset="0"/>
                <a:cs typeface="Times New Roman" panose="02020603050405020304" pitchFamily="18" charset="0"/>
              </a:rPr>
              <a:t>ünlük konuşma esnasında sınırlı sayıda kelime </a:t>
            </a:r>
            <a:r>
              <a:rPr lang="tr-TR" sz="2900" dirty="0">
                <a:latin typeface="Calibri" panose="020F0502020204030204" pitchFamily="34" charset="0"/>
                <a:ea typeface="Calibri" panose="020F0502020204030204" pitchFamily="34" charset="0"/>
                <a:cs typeface="Times New Roman" panose="02020603050405020304" pitchFamily="18" charset="0"/>
              </a:rPr>
              <a:t>kullanılır.</a:t>
            </a:r>
            <a:r>
              <a:rPr lang="tr-TR" sz="2900" dirty="0">
                <a:effectLst/>
                <a:latin typeface="Calibri" panose="020F0502020204030204" pitchFamily="34" charset="0"/>
                <a:ea typeface="Calibri" panose="020F0502020204030204" pitchFamily="34" charset="0"/>
                <a:cs typeface="Times New Roman" panose="02020603050405020304" pitchFamily="18" charset="0"/>
              </a:rPr>
              <a:t> </a:t>
            </a:r>
            <a:r>
              <a:rPr lang="tr-TR" sz="2900" dirty="0">
                <a:latin typeface="Calibri" panose="020F0502020204030204" pitchFamily="34" charset="0"/>
                <a:ea typeface="Calibri" panose="020F0502020204030204" pitchFamily="34" charset="0"/>
                <a:cs typeface="Times New Roman" panose="02020603050405020304" pitchFamily="18" charset="0"/>
              </a:rPr>
              <a:t>Oysa </a:t>
            </a:r>
            <a:r>
              <a:rPr lang="tr-TR" sz="2900" dirty="0">
                <a:effectLst/>
                <a:latin typeface="Calibri" panose="020F0502020204030204" pitchFamily="34" charset="0"/>
                <a:ea typeface="Calibri" panose="020F0502020204030204" pitchFamily="34" charset="0"/>
                <a:cs typeface="Times New Roman" panose="02020603050405020304" pitchFamily="18" charset="0"/>
              </a:rPr>
              <a:t>kitap okurken sürekli yeni kelimeler öğrenirsiniz. Bu da zamanla konuşma tarzınıza yansır. Kelime dağarcığı az olan bir insan, herhangi bir konuyu açıklarken veya tartışırken sürekli tıkanır. Düşünür, bekler, uygun kelimeyi arar. Sürekli kitap okuyan biri ise konuşurken kullandığı kelimelerle tüm dikkatleri üzerinde toplamayı ve kendini dinletmeyi başarır.</a:t>
            </a:r>
          </a:p>
          <a:p>
            <a:endParaRPr lang="tr-TR" dirty="0"/>
          </a:p>
        </p:txBody>
      </p:sp>
      <p:pic>
        <p:nvPicPr>
          <p:cNvPr id="7" name="Resim 6">
            <a:extLst>
              <a:ext uri="{FF2B5EF4-FFF2-40B4-BE49-F238E27FC236}">
                <a16:creationId xmlns:a16="http://schemas.microsoft.com/office/drawing/2014/main" id="{5015430C-9A42-4C55-9350-8A1FDEC5BD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489" y="1761067"/>
            <a:ext cx="3183467" cy="4865511"/>
          </a:xfrm>
          <a:prstGeom prst="rect">
            <a:avLst/>
          </a:prstGeom>
        </p:spPr>
      </p:pic>
    </p:spTree>
    <p:extLst>
      <p:ext uri="{BB962C8B-B14F-4D97-AF65-F5344CB8AC3E}">
        <p14:creationId xmlns:p14="http://schemas.microsoft.com/office/powerpoint/2010/main" val="1091782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6899B0-70C6-45B1-BBC8-CB5FE930B94F}"/>
              </a:ext>
            </a:extLst>
          </p:cNvPr>
          <p:cNvSpPr>
            <a:spLocks noGrp="1"/>
          </p:cNvSpPr>
          <p:nvPr>
            <p:ph type="title"/>
          </p:nvPr>
        </p:nvSpPr>
        <p:spPr>
          <a:xfrm>
            <a:off x="598311" y="982132"/>
            <a:ext cx="10950222" cy="1303867"/>
          </a:xfrm>
        </p:spPr>
        <p:txBody>
          <a:bodyPr>
            <a:normAutofit/>
          </a:bodyPr>
          <a:lstStyle/>
          <a:p>
            <a:r>
              <a:rPr lang="tr-TR" dirty="0"/>
              <a:t>KİTAP OKUMAK UYKU KALİTENİZİ ARTTIRIR</a:t>
            </a:r>
          </a:p>
        </p:txBody>
      </p:sp>
      <p:sp>
        <p:nvSpPr>
          <p:cNvPr id="3" name="İçerik Yer Tutucusu 2">
            <a:extLst>
              <a:ext uri="{FF2B5EF4-FFF2-40B4-BE49-F238E27FC236}">
                <a16:creationId xmlns:a16="http://schemas.microsoft.com/office/drawing/2014/main" id="{5FF248EB-994D-4E5C-A168-D9530E1FDF9D}"/>
              </a:ext>
            </a:extLst>
          </p:cNvPr>
          <p:cNvSpPr>
            <a:spLocks noGrp="1"/>
          </p:cNvSpPr>
          <p:nvPr>
            <p:ph idx="1"/>
          </p:nvPr>
        </p:nvSpPr>
        <p:spPr>
          <a:xfrm>
            <a:off x="293512" y="2160589"/>
            <a:ext cx="8252178" cy="4251500"/>
          </a:xfrm>
        </p:spPr>
        <p:txBody>
          <a:bodyPr>
            <a:normAutofit fontScale="92500"/>
          </a:bodyPr>
          <a:lstStyle/>
          <a:p>
            <a:pPr marL="0" indent="0" algn="just">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2900" dirty="0">
                <a:effectLst/>
                <a:latin typeface="Calibri" panose="020F0502020204030204" pitchFamily="34" charset="0"/>
                <a:ea typeface="Calibri" panose="020F0502020204030204" pitchFamily="34" charset="0"/>
                <a:cs typeface="Times New Roman" panose="02020603050405020304" pitchFamily="18" charset="0"/>
              </a:rPr>
              <a:t>Uyku öncesi kitap okumak zihninizin rahatlamasını ve  stresin azalmasını sağlar. Huzursuz eden düşüncelerden arınan bir zihin, daha rahat uykuya dalar. Uyumadan önce az da olsa kitap okuma alışkanlığı edinirseniz uyku kalitenizin zamanla düzeldiğini fark edeceksiniz. </a:t>
            </a:r>
          </a:p>
          <a:p>
            <a:pPr marL="0" indent="0" algn="just">
              <a:lnSpc>
                <a:spcPct val="107000"/>
              </a:lnSpc>
              <a:spcAft>
                <a:spcPts val="800"/>
              </a:spcAft>
              <a:buNone/>
            </a:pPr>
            <a:r>
              <a:rPr lang="tr-TR" sz="2900" dirty="0">
                <a:latin typeface="Calibri" panose="020F0502020204030204" pitchFamily="34" charset="0"/>
                <a:ea typeface="Calibri" panose="020F0502020204030204" pitchFamily="34" charset="0"/>
                <a:cs typeface="Times New Roman" panose="02020603050405020304" pitchFamily="18" charset="0"/>
              </a:rPr>
              <a:t>	</a:t>
            </a:r>
            <a:r>
              <a:rPr lang="tr-TR" sz="2900" dirty="0">
                <a:effectLst/>
                <a:latin typeface="Calibri" panose="020F0502020204030204" pitchFamily="34" charset="0"/>
                <a:ea typeface="Calibri" panose="020F0502020204030204" pitchFamily="34" charset="0"/>
                <a:cs typeface="Times New Roman" panose="02020603050405020304" pitchFamily="18" charset="0"/>
              </a:rPr>
              <a:t>Ekran ışıkları uykuya dalmanızı zorlaştırır çünkü beyne uyanma sinyalleri gönderir. Uykuya hazırlanırken zihninizin sakinleşmesi için kitap okumayı deneyin.</a:t>
            </a:r>
          </a:p>
          <a:p>
            <a:pPr marL="0" indent="0">
              <a:buNone/>
            </a:pPr>
            <a:endParaRPr lang="tr-TR" dirty="0"/>
          </a:p>
        </p:txBody>
      </p:sp>
      <p:pic>
        <p:nvPicPr>
          <p:cNvPr id="5" name="Resim 4">
            <a:extLst>
              <a:ext uri="{FF2B5EF4-FFF2-40B4-BE49-F238E27FC236}">
                <a16:creationId xmlns:a16="http://schemas.microsoft.com/office/drawing/2014/main" id="{9F632F0F-7435-4F81-80C6-AC4CAAC010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0" y="3688645"/>
            <a:ext cx="3048000" cy="3048000"/>
          </a:xfrm>
          <a:prstGeom prst="rect">
            <a:avLst/>
          </a:prstGeom>
        </p:spPr>
      </p:pic>
    </p:spTree>
    <p:extLst>
      <p:ext uri="{BB962C8B-B14F-4D97-AF65-F5344CB8AC3E}">
        <p14:creationId xmlns:p14="http://schemas.microsoft.com/office/powerpoint/2010/main" val="2398154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BDE3EA-6CFC-4DD0-9627-62CBD20BE124}"/>
              </a:ext>
            </a:extLst>
          </p:cNvPr>
          <p:cNvSpPr>
            <a:spLocks noGrp="1"/>
          </p:cNvSpPr>
          <p:nvPr>
            <p:ph type="title"/>
          </p:nvPr>
        </p:nvSpPr>
        <p:spPr/>
        <p:txBody>
          <a:bodyPr>
            <a:normAutofit/>
          </a:bodyPr>
          <a:lstStyle/>
          <a:p>
            <a:r>
              <a:rPr lang="tr-TR" dirty="0"/>
              <a:t>KİTAP OKUMAK KONSANTRASYONU ARTTIRIR</a:t>
            </a:r>
          </a:p>
        </p:txBody>
      </p:sp>
      <p:sp>
        <p:nvSpPr>
          <p:cNvPr id="3" name="İçerik Yer Tutucusu 2">
            <a:extLst>
              <a:ext uri="{FF2B5EF4-FFF2-40B4-BE49-F238E27FC236}">
                <a16:creationId xmlns:a16="http://schemas.microsoft.com/office/drawing/2014/main" id="{4A3C9FA8-2A84-407D-954D-8514305BC042}"/>
              </a:ext>
            </a:extLst>
          </p:cNvPr>
          <p:cNvSpPr>
            <a:spLocks noGrp="1"/>
          </p:cNvSpPr>
          <p:nvPr>
            <p:ph idx="1"/>
          </p:nvPr>
        </p:nvSpPr>
        <p:spPr/>
        <p:txBody>
          <a:bodyPr>
            <a:normAutofit/>
          </a:bodyPr>
          <a:lstStyle/>
          <a:p>
            <a:pPr marL="0" indent="0" algn="just">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2900" dirty="0">
                <a:effectLst/>
                <a:latin typeface="Calibri" panose="020F0502020204030204" pitchFamily="34" charset="0"/>
                <a:ea typeface="Calibri" panose="020F0502020204030204" pitchFamily="34" charset="0"/>
                <a:cs typeface="Times New Roman" panose="02020603050405020304" pitchFamily="18" charset="0"/>
              </a:rPr>
              <a:t>Kitap okumayı seven kişiler ortamın sessiz ve sakin olmasını beklemez, her fırsatta ve her ortamda okumaya çalışır. Otobüste, metroda ve vapurda kitap okumaya çalışan biri dış seslerden kendini soyutlamaya ve okuduğunu anlamaya çalışır. Bu da o kişiye ciddi bir konsantrasyon ve odaklanma yeteneği kazandırır. </a:t>
            </a:r>
            <a:endParaRPr lang="tr-TR" dirty="0"/>
          </a:p>
        </p:txBody>
      </p:sp>
      <p:pic>
        <p:nvPicPr>
          <p:cNvPr id="5" name="Resim 4">
            <a:extLst>
              <a:ext uri="{FF2B5EF4-FFF2-40B4-BE49-F238E27FC236}">
                <a16:creationId xmlns:a16="http://schemas.microsoft.com/office/drawing/2014/main" id="{2C8E8A4A-13AF-439E-8320-C7B94387B9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956" y="5113867"/>
            <a:ext cx="5238044" cy="1729845"/>
          </a:xfrm>
          <a:prstGeom prst="rect">
            <a:avLst/>
          </a:prstGeom>
        </p:spPr>
      </p:pic>
    </p:spTree>
    <p:extLst>
      <p:ext uri="{BB962C8B-B14F-4D97-AF65-F5344CB8AC3E}">
        <p14:creationId xmlns:p14="http://schemas.microsoft.com/office/powerpoint/2010/main" val="2574008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6D796A-5F68-4520-B35B-47C31628E31D}"/>
              </a:ext>
            </a:extLst>
          </p:cNvPr>
          <p:cNvSpPr>
            <a:spLocks noGrp="1"/>
          </p:cNvSpPr>
          <p:nvPr>
            <p:ph type="title"/>
          </p:nvPr>
        </p:nvSpPr>
        <p:spPr>
          <a:xfrm>
            <a:off x="1" y="922096"/>
            <a:ext cx="10148710" cy="1042171"/>
          </a:xfrm>
        </p:spPr>
        <p:txBody>
          <a:bodyPr>
            <a:normAutofit fontScale="90000"/>
          </a:bodyPr>
          <a:lstStyle/>
          <a:p>
            <a:r>
              <a:rPr lang="tr-TR" dirty="0"/>
              <a:t>KİTAP OKUMAK İLETİŞİM BECERİSİNİ GÜÇLENDİRİR</a:t>
            </a:r>
          </a:p>
        </p:txBody>
      </p:sp>
      <p:sp>
        <p:nvSpPr>
          <p:cNvPr id="3" name="İçerik Yer Tutucusu 2">
            <a:extLst>
              <a:ext uri="{FF2B5EF4-FFF2-40B4-BE49-F238E27FC236}">
                <a16:creationId xmlns:a16="http://schemas.microsoft.com/office/drawing/2014/main" id="{4C6CDFFB-21E7-4FCA-94E3-33CF3EF09BC9}"/>
              </a:ext>
            </a:extLst>
          </p:cNvPr>
          <p:cNvSpPr>
            <a:spLocks noGrp="1"/>
          </p:cNvSpPr>
          <p:nvPr>
            <p:ph idx="1"/>
          </p:nvPr>
        </p:nvSpPr>
        <p:spPr/>
        <p:txBody>
          <a:bodyPr>
            <a:normAutofit/>
          </a:bodyPr>
          <a:lstStyle/>
          <a:p>
            <a:pPr marL="0" indent="0" algn="jus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2900" dirty="0">
                <a:effectLst/>
                <a:latin typeface="Calibri" panose="020F0502020204030204" pitchFamily="34" charset="0"/>
                <a:ea typeface="Calibri" panose="020F0502020204030204" pitchFamily="34" charset="0"/>
                <a:cs typeface="Times New Roman" panose="02020603050405020304" pitchFamily="18" charset="0"/>
              </a:rPr>
              <a:t>Düzenli kitap okumak akıcı konuşma ve kendini anlatabilme becerisini geliştirir. İletişim kurmakta zorlanan insanlar, daha zor arkadaş edinir, kendini daha zor anlatır. Sürekli kitap okuyan insanlar son derece rahat ve konuşkandır.</a:t>
            </a:r>
          </a:p>
          <a:p>
            <a:endParaRPr lang="tr-TR" dirty="0"/>
          </a:p>
        </p:txBody>
      </p:sp>
      <p:pic>
        <p:nvPicPr>
          <p:cNvPr id="5" name="Resim 4">
            <a:extLst>
              <a:ext uri="{FF2B5EF4-FFF2-40B4-BE49-F238E27FC236}">
                <a16:creationId xmlns:a16="http://schemas.microsoft.com/office/drawing/2014/main" id="{765B3AB4-57B3-4F46-87D2-B554629480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3244" y="4357511"/>
            <a:ext cx="4605162" cy="2279650"/>
          </a:xfrm>
          <a:prstGeom prst="rect">
            <a:avLst/>
          </a:prstGeom>
        </p:spPr>
      </p:pic>
    </p:spTree>
    <p:extLst>
      <p:ext uri="{BB962C8B-B14F-4D97-AF65-F5344CB8AC3E}">
        <p14:creationId xmlns:p14="http://schemas.microsoft.com/office/powerpoint/2010/main" val="3467713673"/>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Geniş ekran</PresentationFormat>
  <Slides>16</Slides>
  <Notes>0</Notes>
  <HiddenSlides>0</HiddenSlide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Yüzeyler</vt:lpstr>
      <vt:lpstr>NEDEN KİTAP OKUMALIYIZ ? </vt:lpstr>
      <vt:lpstr>KİTAP OKUMAK ZEKAYI GELİŞTİRİR</vt:lpstr>
      <vt:lpstr>KİTAP OKUMAK HAFIZAYI GÜÇLENDİRİR</vt:lpstr>
      <vt:lpstr>KİTAP OKUMAK STRESİ AZALTIR</vt:lpstr>
      <vt:lpstr>KİTAP OKUMAK YALNIZLIĞI AZALTIR</vt:lpstr>
      <vt:lpstr>KİTAP OKUMAK KELİME DAĞARCIĞINI GELİŞTİRİR</vt:lpstr>
      <vt:lpstr>KİTAP OKUMAK UYKU KALİTENİZİ ARTTIRIR</vt:lpstr>
      <vt:lpstr>KİTAP OKUMAK KONSANTRASYONU ARTTIRIR</vt:lpstr>
      <vt:lpstr>KİTAP OKUMAK İLETİŞİM BECERİSİNİ GÜÇLENDİRİR</vt:lpstr>
      <vt:lpstr>KİTAP OKUMAK EMPATİ YETENEĞİNİ GELİŞTİRİR</vt:lpstr>
      <vt:lpstr>KİTAP OKUMAK HAYAL GÜCÜNÜZÜ BESLER</vt:lpstr>
      <vt:lpstr>KİTAP OKUMAK GENEL KÜLTÜRÜ ARTIRIR</vt:lpstr>
      <vt:lpstr>KİTAP OKUMAK BAKIŞ AÇINIZI DEĞİŞTİRİR</vt:lpstr>
      <vt:lpstr>KİTAP OKUMAK ÖZGÜVENİNİZİ ARTTIRIR</vt:lpstr>
      <vt:lpstr>KİTAP OKUMAK HIZLI DÜŞÜNMENİZİ SAĞLAR</vt:lpstr>
      <vt:lpstr>KİTAP OKUMAK UFKUNUZU GENİŞLETİR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NEDEN KİTAP OKUMALIYIZ ? </dc:title>
  <cp:lastModifiedBy>zafer kanıbir</cp:lastModifiedBy>
  <cp:revision>1</cp:revision>
  <dcterms:modified xsi:type="dcterms:W3CDTF">2021-01-23T17:09:51Z</dcterms:modified>
</cp:coreProperties>
</file>